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80" r:id="rId14"/>
    <p:sldId id="472" r:id="rId15"/>
    <p:sldId id="481" r:id="rId16"/>
    <p:sldId id="483" r:id="rId17"/>
    <p:sldId id="482" r:id="rId18"/>
    <p:sldId id="476" r:id="rId19"/>
    <p:sldId id="473" r:id="rId20"/>
    <p:sldId id="488" r:id="rId21"/>
    <p:sldId id="489" r:id="rId22"/>
    <p:sldId id="487" r:id="rId23"/>
    <p:sldId id="492" r:id="rId24"/>
    <p:sldId id="490" r:id="rId25"/>
    <p:sldId id="491" r:id="rId26"/>
    <p:sldId id="493" r:id="rId27"/>
    <p:sldId id="431" r:id="rId28"/>
    <p:sldId id="494" r:id="rId29"/>
    <p:sldId id="497" r:id="rId30"/>
    <p:sldId id="498" r:id="rId31"/>
    <p:sldId id="465" r:id="rId32"/>
    <p:sldId id="496" r:id="rId33"/>
    <p:sldId id="495" r:id="rId34"/>
    <p:sldId id="484" r:id="rId35"/>
    <p:sldId id="485" r:id="rId36"/>
    <p:sldId id="486" r:id="rId37"/>
    <p:sldId id="438" r:id="rId38"/>
    <p:sldId id="441" r:id="rId39"/>
    <p:sldId id="423" r:id="rId40"/>
    <p:sldId id="457" r:id="rId41"/>
    <p:sldId id="456" r:id="rId42"/>
    <p:sldId id="463" r:id="rId43"/>
    <p:sldId id="447" r:id="rId44"/>
    <p:sldId id="458" r:id="rId45"/>
    <p:sldId id="459" r:id="rId46"/>
    <p:sldId id="446" r:id="rId47"/>
    <p:sldId id="448" r:id="rId48"/>
    <p:sldId id="421" r:id="rId49"/>
    <p:sldId id="450" r:id="rId50"/>
    <p:sldId id="455" r:id="rId51"/>
    <p:sldId id="462" r:id="rId52"/>
    <p:sldId id="460" r:id="rId53"/>
    <p:sldId id="46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8" autoAdjust="0"/>
    <p:restoredTop sz="81761"/>
  </p:normalViewPr>
  <p:slideViewPr>
    <p:cSldViewPr snapToGrid="0">
      <p:cViewPr varScale="1">
        <p:scale>
          <a:sx n="100" d="100"/>
          <a:sy n="100" d="100"/>
        </p:scale>
        <p:origin x="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1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5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9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3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3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1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72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31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5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16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65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5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99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90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2022. 5. 16.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1532" y="3054169"/>
            <a:ext cx="89289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GUIDE approach to MRM PDAC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2627776" y="5667044"/>
            <a:ext cx="6568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전체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DAC vs other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성능은 좋지만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</a:p>
          <a:p>
            <a:pPr algn="ctr" fontAlgn="ctr">
              <a:lnSpc>
                <a:spcPct val="15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환자에 대한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(Test4)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성능도 높이고 싶다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222174-9A96-EF4C-9339-94A253D1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8" y="742542"/>
            <a:ext cx="6568607" cy="46472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FBBFD-D3D1-8543-98DE-4026A6F3CF8B}"/>
              </a:ext>
            </a:extLst>
          </p:cNvPr>
          <p:cNvSpPr/>
          <p:nvPr/>
        </p:nvSpPr>
        <p:spPr>
          <a:xfrm>
            <a:off x="7645242" y="933791"/>
            <a:ext cx="1746899" cy="4455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6583F9-C7D6-CB4A-9078-A478E8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2974722" y="887653"/>
            <a:ext cx="2901787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3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3059171" y="780513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0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6453"/>
              </p:ext>
            </p:extLst>
          </p:nvPr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training: 2-class: PDAC vs others / multi-class: PDAC vs PB,NL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test AUC: PDAC vs PB, NL (others)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성능 향상이 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유의미한가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1540413" y="1659285"/>
            <a:ext cx="84354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 Data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이기 때문에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pooled-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average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 계산할 때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PDAC, PB vs NL</a:t>
            </a: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vs PB, NL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두 경우에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pooled-average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결과 이용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8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7378"/>
              </p:ext>
            </p:extLst>
          </p:nvPr>
        </p:nvGraphicFramePr>
        <p:xfrm>
          <a:off x="2390606" y="1462641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07D14-52C5-A845-BFDC-973DE992C9EB}"/>
              </a:ext>
            </a:extLst>
          </p:cNvPr>
          <p:cNvSpPr/>
          <p:nvPr/>
        </p:nvSpPr>
        <p:spPr>
          <a:xfrm>
            <a:off x="8979910" y="244046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(low CA19-9) </a:t>
            </a:r>
            <a:endParaRPr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372408AB-3BE5-D845-93AF-02A31FEC52F0}"/>
              </a:ext>
            </a:extLst>
          </p:cNvPr>
          <p:cNvSpPr/>
          <p:nvPr/>
        </p:nvSpPr>
        <p:spPr>
          <a:xfrm>
            <a:off x="8557249" y="1919235"/>
            <a:ext cx="345589" cy="1617785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BDDBFB0E-7DCA-C544-BA32-C4243A09318D}"/>
              </a:ext>
            </a:extLst>
          </p:cNvPr>
          <p:cNvSpPr/>
          <p:nvPr/>
        </p:nvSpPr>
        <p:spPr>
          <a:xfrm>
            <a:off x="8557249" y="3840145"/>
            <a:ext cx="345589" cy="1977851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128506-CBA9-0F41-B668-E5C57932E21B}"/>
              </a:ext>
            </a:extLst>
          </p:cNvPr>
          <p:cNvSpPr/>
          <p:nvPr/>
        </p:nvSpPr>
        <p:spPr>
          <a:xfrm>
            <a:off x="6963508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A02EC-F174-8641-BE29-B417C83548DE}"/>
              </a:ext>
            </a:extLst>
          </p:cNvPr>
          <p:cNvSpPr/>
          <p:nvPr/>
        </p:nvSpPr>
        <p:spPr>
          <a:xfrm>
            <a:off x="6963507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C5A255-6546-7544-9B20-A9E7412EC8EB}"/>
              </a:ext>
            </a:extLst>
          </p:cNvPr>
          <p:cNvSpPr/>
          <p:nvPr/>
        </p:nvSpPr>
        <p:spPr>
          <a:xfrm>
            <a:off x="6963507" y="5355167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B44E7-16C8-184D-B943-8E2BD5BF3880}"/>
              </a:ext>
            </a:extLst>
          </p:cNvPr>
          <p:cNvSpPr/>
          <p:nvPr/>
        </p:nvSpPr>
        <p:spPr>
          <a:xfrm>
            <a:off x="7859485" y="5365214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EE6C3E-8633-6045-A0A7-438136A5F956}"/>
              </a:ext>
            </a:extLst>
          </p:cNvPr>
          <p:cNvSpPr/>
          <p:nvPr/>
        </p:nvSpPr>
        <p:spPr>
          <a:xfrm>
            <a:off x="7859484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B005B-7968-A045-9CCC-44CBC3429EDB}"/>
              </a:ext>
            </a:extLst>
          </p:cNvPr>
          <p:cNvSpPr/>
          <p:nvPr/>
        </p:nvSpPr>
        <p:spPr>
          <a:xfrm>
            <a:off x="7859483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6F1B0-C5A3-4C44-A95E-3D8A1502A9CE}"/>
              </a:ext>
            </a:extLst>
          </p:cNvPr>
          <p:cNvSpPr/>
          <p:nvPr/>
        </p:nvSpPr>
        <p:spPr>
          <a:xfrm>
            <a:off x="6067533" y="1783582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118410-9461-A645-9F0B-BC9BF33C32C7}"/>
              </a:ext>
            </a:extLst>
          </p:cNvPr>
          <p:cNvSpPr/>
          <p:nvPr/>
        </p:nvSpPr>
        <p:spPr>
          <a:xfrm>
            <a:off x="6074114" y="37214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1ACD3-3219-5244-9ED9-AD180AA09578}"/>
              </a:ext>
            </a:extLst>
          </p:cNvPr>
          <p:cNvSpPr/>
          <p:nvPr/>
        </p:nvSpPr>
        <p:spPr>
          <a:xfrm>
            <a:off x="6067529" y="5358241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345BE8-87F9-D54E-A428-40A9ECBB1875}"/>
              </a:ext>
            </a:extLst>
          </p:cNvPr>
          <p:cNvSpPr/>
          <p:nvPr/>
        </p:nvSpPr>
        <p:spPr>
          <a:xfrm>
            <a:off x="1210980" y="732172"/>
            <a:ext cx="8435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 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따로 구함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" y="854829"/>
            <a:ext cx="4665032" cy="2949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4" y="3866796"/>
            <a:ext cx="2079186" cy="826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102" y="3924518"/>
            <a:ext cx="1989957" cy="6861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BC1B3-A21D-4744-94E1-7A6D51214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803369" y="1770873"/>
            <a:ext cx="520807" cy="5703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8CA413-FCDB-6441-B119-F50A6A84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56538" y="1943491"/>
            <a:ext cx="846831" cy="570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68B4DA-91EE-544B-B019-23326B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21749" y="3044381"/>
            <a:ext cx="571024" cy="3846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9DB6C5-7C06-F446-BB2C-7896EC4D5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82802" y="2228687"/>
            <a:ext cx="571024" cy="3846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D9006F-1E37-AF47-B818-2626C656A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60638" y="2301882"/>
            <a:ext cx="107676" cy="3846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30B3A7-979C-DA4F-9F1C-D979E1F4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36077" y="2803591"/>
            <a:ext cx="107676" cy="3846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CD7C2B-D5EC-F646-AC3F-79D654230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37787" y="2959714"/>
            <a:ext cx="107676" cy="384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9EF60E-7F6F-7648-9A04-394CE463E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69932" y="2387944"/>
            <a:ext cx="107676" cy="384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3F226C-08EB-584B-A527-05E9C55C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88974" y="3156610"/>
            <a:ext cx="443749" cy="173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FCDE48-A780-BB41-A7D3-D67905476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748057" y="3251324"/>
            <a:ext cx="443749" cy="1776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1EC2C-D553-9C40-9B8A-762171CA3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80135" y="3643995"/>
            <a:ext cx="264695" cy="8978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06B5FA-C0E6-CE48-B2D4-3163B5A3D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14651" y="3905610"/>
            <a:ext cx="264695" cy="6362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E4B5EDC-AF45-654E-B5E0-AFF4DFC8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756561" y="4202999"/>
            <a:ext cx="264695" cy="4292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66395B-2CC6-0D49-A1AA-632B5F1B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679438" y="4427693"/>
            <a:ext cx="237894" cy="385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AF5D6-3FD8-B94D-AE5D-AAF9A35FE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91912" y="3167734"/>
            <a:ext cx="237894" cy="3858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DBFE10-3F29-A540-AD5E-B66B4CE3F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25883" y="3085585"/>
            <a:ext cx="237894" cy="385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97C24F-37D1-1049-881D-0F539F878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370655" y="4338894"/>
            <a:ext cx="162847" cy="3858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46FB3-996D-1340-A744-B2928FCB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116242" y="1143906"/>
            <a:ext cx="5695416" cy="3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7349F4-9A6F-B54A-91EF-F0EB4F146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56359" y="5065927"/>
            <a:ext cx="3408027" cy="2571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C7996F-3CFA-654F-AEC3-378018B8D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61544" y="4417645"/>
            <a:ext cx="3702658" cy="905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A2FD52-01E0-A34B-8C94-40E2CCFF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4552194"/>
            <a:ext cx="2745182" cy="7152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9D0BB2-AB93-F34F-B2C5-CE406B911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9984219" y="4767362"/>
            <a:ext cx="519066" cy="4618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4800DB-C63D-BF40-91E9-23D5E6639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44348" y="4813518"/>
            <a:ext cx="733966" cy="889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ED59C29-69CE-5E4A-9479-B11D86330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41112" y="4805343"/>
            <a:ext cx="1482654" cy="889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76CBC-5782-C247-91E2-54E5BD22B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48876" y="4909789"/>
            <a:ext cx="497592" cy="296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866F90F-F656-9347-A361-63F8952CC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12824" y="5258018"/>
            <a:ext cx="497592" cy="296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91FD9A-B00A-7C41-AADC-F3654419C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96959" y="5272270"/>
            <a:ext cx="211016" cy="296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D841B1-DCD9-8B47-B09A-E558A0048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15612" y="5258018"/>
            <a:ext cx="211016" cy="2965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F0FCDE-6859-0941-9D21-2A89A0D4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91440" y="5288135"/>
            <a:ext cx="483517" cy="2965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24B915-1349-4549-A4B6-6B19AF3A6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82636" y="5215048"/>
            <a:ext cx="2739877" cy="45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8C35A-13B6-C54C-A345-F64B01DED38E}"/>
              </a:ext>
            </a:extLst>
          </p:cNvPr>
          <p:cNvSpPr/>
          <p:nvPr/>
        </p:nvSpPr>
        <p:spPr>
          <a:xfrm>
            <a:off x="1420875" y="5088741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161D90-5A6C-E445-ABD5-BCD3336F8AFC}"/>
              </a:ext>
            </a:extLst>
          </p:cNvPr>
          <p:cNvSpPr/>
          <p:nvPr/>
        </p:nvSpPr>
        <p:spPr>
          <a:xfrm>
            <a:off x="3101040" y="4890116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CBAE7E-218F-084B-8876-BC73F789AB4C}"/>
              </a:ext>
            </a:extLst>
          </p:cNvPr>
          <p:cNvSpPr/>
          <p:nvPr/>
        </p:nvSpPr>
        <p:spPr>
          <a:xfrm>
            <a:off x="2721603" y="524174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A25365-D962-2647-9593-957E05D106E8}"/>
              </a:ext>
            </a:extLst>
          </p:cNvPr>
          <p:cNvSpPr/>
          <p:nvPr/>
        </p:nvSpPr>
        <p:spPr>
          <a:xfrm>
            <a:off x="3424470" y="523589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D976C0D-1F29-3742-8F07-A8BE85B24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38126" y="4901777"/>
            <a:ext cx="211016" cy="29658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B9FD5A-5856-F747-A127-2B4DCB9B6BF4}"/>
              </a:ext>
            </a:extLst>
          </p:cNvPr>
          <p:cNvSpPr/>
          <p:nvPr/>
        </p:nvSpPr>
        <p:spPr>
          <a:xfrm>
            <a:off x="4354950" y="490010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474E60-140F-5740-8E0D-7ABA2B7F802F}"/>
              </a:ext>
            </a:extLst>
          </p:cNvPr>
          <p:cNvSpPr/>
          <p:nvPr/>
        </p:nvSpPr>
        <p:spPr>
          <a:xfrm>
            <a:off x="4879007" y="526181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83996B-F859-7E4D-AB18-C508166CCB89}"/>
              </a:ext>
            </a:extLst>
          </p:cNvPr>
          <p:cNvSpPr/>
          <p:nvPr/>
        </p:nvSpPr>
        <p:spPr>
          <a:xfrm>
            <a:off x="4085191" y="525176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7A6E21C-DA3F-1A4F-B76A-C2B2FE51D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59149" y="5669591"/>
            <a:ext cx="733966" cy="889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4E318A5-53A6-BA48-8C5C-07781C291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55913" y="5661416"/>
            <a:ext cx="1482654" cy="889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E657A3-3A81-4042-8BCF-23AEB938C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63677" y="5765862"/>
            <a:ext cx="497592" cy="29658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F598E48-9192-074B-BBCE-4B2C33370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27625" y="6114091"/>
            <a:ext cx="497592" cy="2965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7D2B78D-FCE3-0240-9EAC-565F27CFC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611760" y="6128343"/>
            <a:ext cx="211016" cy="2965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3260154-7EB9-EF4B-A451-2014EDBF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30413" y="6114091"/>
            <a:ext cx="211016" cy="2965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FBF9FC2-C26C-894B-BFEB-1D0A0CAAD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506241" y="6144208"/>
            <a:ext cx="483517" cy="29658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C49FF1-1B71-BC45-93B9-B9921130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97437" y="6071121"/>
            <a:ext cx="2739877" cy="457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4A718D-9139-3744-A50A-AC6C9DEAEFDC}"/>
              </a:ext>
            </a:extLst>
          </p:cNvPr>
          <p:cNvSpPr/>
          <p:nvPr/>
        </p:nvSpPr>
        <p:spPr>
          <a:xfrm>
            <a:off x="1435676" y="5944814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59F094-CC38-424C-B024-8B75CDF12E40}"/>
              </a:ext>
            </a:extLst>
          </p:cNvPr>
          <p:cNvSpPr/>
          <p:nvPr/>
        </p:nvSpPr>
        <p:spPr>
          <a:xfrm>
            <a:off x="3115841" y="574618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1FFC8D-41EC-C743-9EBA-D07E2595D02A}"/>
              </a:ext>
            </a:extLst>
          </p:cNvPr>
          <p:cNvSpPr/>
          <p:nvPr/>
        </p:nvSpPr>
        <p:spPr>
          <a:xfrm>
            <a:off x="2736404" y="609781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95D10-C865-4449-B2DC-9B4DBCE072F8}"/>
              </a:ext>
            </a:extLst>
          </p:cNvPr>
          <p:cNvSpPr/>
          <p:nvPr/>
        </p:nvSpPr>
        <p:spPr>
          <a:xfrm>
            <a:off x="3439271" y="609197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9D25182-AF15-5A41-BF0D-D339E079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52927" y="5757850"/>
            <a:ext cx="211016" cy="29658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43903D-B3F5-8448-A63A-127039AF60DF}"/>
              </a:ext>
            </a:extLst>
          </p:cNvPr>
          <p:cNvSpPr/>
          <p:nvPr/>
        </p:nvSpPr>
        <p:spPr>
          <a:xfrm>
            <a:off x="4369751" y="575618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8EB386-9601-9A44-8CBE-603EF5F031F3}"/>
              </a:ext>
            </a:extLst>
          </p:cNvPr>
          <p:cNvSpPr/>
          <p:nvPr/>
        </p:nvSpPr>
        <p:spPr>
          <a:xfrm>
            <a:off x="4893808" y="611788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3C2400-A5B6-5D4E-91C4-F9D28DEEF71A}"/>
              </a:ext>
            </a:extLst>
          </p:cNvPr>
          <p:cNvSpPr/>
          <p:nvPr/>
        </p:nvSpPr>
        <p:spPr>
          <a:xfrm>
            <a:off x="4099992" y="610783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372D4F8-3148-3E4C-8977-F9792089C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" t="28084" r="68726" b="27508"/>
          <a:stretch/>
        </p:blipFill>
        <p:spPr>
          <a:xfrm>
            <a:off x="781132" y="5940848"/>
            <a:ext cx="651246" cy="3383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81882E-A0E4-3746-8931-188852757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46" y="5738002"/>
            <a:ext cx="498311" cy="33220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7D2E31-8E34-C140-BBC9-AD28B4638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010" y="5748962"/>
            <a:ext cx="498311" cy="3322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9A5049-50D6-4440-B6E8-C5D0314A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3770735" y="6166864"/>
            <a:ext cx="424104" cy="2665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E8D016-C72A-9346-A2C9-CC8A27407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2407122" y="6150081"/>
            <a:ext cx="424104" cy="26657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86A6313-EBC7-1040-9D71-94EF82FBD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96" y="6134965"/>
            <a:ext cx="488822" cy="2656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99A473-A4B4-9348-8B0D-6306AA46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038" y="6156239"/>
            <a:ext cx="488822" cy="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004935" y="2382961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708156" y="2744820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3308" y="3026503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03054"/>
              </p:ext>
            </p:extLst>
          </p:nvPr>
        </p:nvGraphicFramePr>
        <p:xfrm>
          <a:off x="774340" y="2019427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49482"/>
              </p:ext>
            </p:extLst>
          </p:nvPr>
        </p:nvGraphicFramePr>
        <p:xfrm>
          <a:off x="774340" y="1573636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Train/Test 4:1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(686:171) Random Split 100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 반복 후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Average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한 결과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0.21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CA19-9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낮은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set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대한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0.10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4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0003655" y="1961589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60111" y="2862647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63332" y="3224506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8484" y="3506189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57166"/>
              </p:ext>
            </p:extLst>
          </p:nvPr>
        </p:nvGraphicFramePr>
        <p:xfrm>
          <a:off x="929516" y="2499113"/>
          <a:ext cx="9951341" cy="1717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42930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45838"/>
              </p:ext>
            </p:extLst>
          </p:nvPr>
        </p:nvGraphicFramePr>
        <p:xfrm>
          <a:off x="929516" y="2053322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6378630" y="4454524"/>
            <a:ext cx="33563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 유의미하게 증가했는지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Delong’s Test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881BFD-CF1E-4E47-A89F-508F1A69609C}"/>
              </a:ext>
            </a:extLst>
          </p:cNvPr>
          <p:cNvCxnSpPr>
            <a:cxnSpLocks/>
          </p:cNvCxnSpPr>
          <p:nvPr/>
        </p:nvCxnSpPr>
        <p:spPr>
          <a:xfrm>
            <a:off x="8069983" y="3224506"/>
            <a:ext cx="0" cy="8378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Bootstrap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72A33-EFC9-2C40-8630-DBC445E9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49" y="1886701"/>
            <a:ext cx="2486100" cy="10156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C2FA63-73E4-E54A-8C03-87D72DDA02DC}"/>
              </a:ext>
            </a:extLst>
          </p:cNvPr>
          <p:cNvSpPr/>
          <p:nvPr/>
        </p:nvSpPr>
        <p:spPr>
          <a:xfrm>
            <a:off x="4276661" y="1348765"/>
            <a:ext cx="2606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for 2-svm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665500-D6FF-574B-9DB7-754B7CF86B6D}"/>
              </a:ext>
            </a:extLst>
          </p:cNvPr>
          <p:cNvSpPr/>
          <p:nvPr/>
        </p:nvSpPr>
        <p:spPr>
          <a:xfrm>
            <a:off x="3301671" y="3129453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N=10000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결과로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compute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B8BB2-032D-8742-B596-4EC4783D8F2C}"/>
              </a:ext>
            </a:extLst>
          </p:cNvPr>
          <p:cNvSpPr/>
          <p:nvPr/>
        </p:nvSpPr>
        <p:spPr>
          <a:xfrm>
            <a:off x="5185134" y="1965528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93E6C-9D22-204E-A719-73D8647B1414}"/>
              </a:ext>
            </a:extLst>
          </p:cNvPr>
          <p:cNvSpPr/>
          <p:nvPr/>
        </p:nvSpPr>
        <p:spPr>
          <a:xfrm>
            <a:off x="5956867" y="1952475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B75499-B218-3342-AB69-E41BF2B8548F}"/>
              </a:ext>
            </a:extLst>
          </p:cNvPr>
          <p:cNvSpPr/>
          <p:nvPr/>
        </p:nvSpPr>
        <p:spPr>
          <a:xfrm>
            <a:off x="4931910" y="2448108"/>
            <a:ext cx="1710039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A0933D8-B50B-844B-ABC7-9B780A34E50B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16200000" flipV="1">
            <a:off x="4631223" y="1194258"/>
            <a:ext cx="416708" cy="1125831"/>
          </a:xfrm>
          <a:prstGeom prst="bentConnector4">
            <a:avLst>
              <a:gd name="adj1" fmla="val 25996"/>
              <a:gd name="adj2" fmla="val 12030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E3821-FE0D-8F43-B465-7D253C36E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30" t="-207" r="59799" b="207"/>
          <a:stretch/>
        </p:blipFill>
        <p:spPr>
          <a:xfrm>
            <a:off x="2843472" y="3830221"/>
            <a:ext cx="1888911" cy="7078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0DEA7D-5744-1B43-82F8-2D4947946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469"/>
          <a:stretch/>
        </p:blipFill>
        <p:spPr>
          <a:xfrm>
            <a:off x="5956867" y="3858936"/>
            <a:ext cx="1888911" cy="7078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3C4DAA-B958-5048-BEC1-E4C6689E2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9" t="45505" r="75201" b="28863"/>
          <a:stretch/>
        </p:blipFill>
        <p:spPr>
          <a:xfrm>
            <a:off x="6409781" y="4200179"/>
            <a:ext cx="104128" cy="18144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939A61-3370-DD44-830C-E1BE1FE29DE3}"/>
              </a:ext>
            </a:extLst>
          </p:cNvPr>
          <p:cNvSpPr/>
          <p:nvPr/>
        </p:nvSpPr>
        <p:spPr>
          <a:xfrm>
            <a:off x="6422499" y="1705856"/>
            <a:ext cx="2606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for </a:t>
            </a:r>
            <a:r>
              <a:rPr lang="en-US" altLang="ko-KR" sz="2000" dirty="0" err="1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msvm</a:t>
            </a:r>
            <a:endParaRPr lang="en-US" altLang="ko-KR" sz="2000" dirty="0">
              <a:solidFill>
                <a:srgbClr val="C00000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2F8B1861-DD1A-1F47-B1E8-EE034CD6A8FC}"/>
              </a:ext>
            </a:extLst>
          </p:cNvPr>
          <p:cNvCxnSpPr>
            <a:cxnSpLocks/>
            <a:stCxn id="31" idx="3"/>
            <a:endCxn id="36" idx="2"/>
          </p:cNvCxnSpPr>
          <p:nvPr/>
        </p:nvCxnSpPr>
        <p:spPr>
          <a:xfrm flipV="1">
            <a:off x="6391582" y="2105966"/>
            <a:ext cx="1334288" cy="3685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8C4AED86-5D9C-324C-A66E-B9E7BE49B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319" y="3964904"/>
            <a:ext cx="345136" cy="4959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65E974-CD03-EA48-9684-38AD3375C995}"/>
              </a:ext>
            </a:extLst>
          </p:cNvPr>
          <p:cNvSpPr/>
          <p:nvPr/>
        </p:nvSpPr>
        <p:spPr>
          <a:xfrm>
            <a:off x="7104429" y="398204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75104" y="23827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030734" y="688763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Bootstrap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54EA29-CBEE-5E48-B56F-E626FA4D7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82"/>
          <a:stretch/>
        </p:blipFill>
        <p:spPr>
          <a:xfrm>
            <a:off x="336573" y="1523809"/>
            <a:ext cx="4442306" cy="5109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572A33-EFC9-2C40-8630-DBC445E95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3248878" y="1581303"/>
            <a:ext cx="218715" cy="2128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DE85744-CD0F-C740-AC97-934931AE1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2627776" y="6281952"/>
            <a:ext cx="218715" cy="2128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2F1FB51-08BB-7A4B-BBFF-43FD23A2F6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0" t="-207" r="59799" b="207"/>
          <a:stretch/>
        </p:blipFill>
        <p:spPr>
          <a:xfrm>
            <a:off x="2190377" y="813950"/>
            <a:ext cx="1483505" cy="55595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E854C3B-C24B-4F48-9DDB-0FD217ABB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469"/>
          <a:stretch/>
        </p:blipFill>
        <p:spPr>
          <a:xfrm>
            <a:off x="4526073" y="809157"/>
            <a:ext cx="1483505" cy="5559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283CEC-18A5-7D4A-B00E-9A2FC258F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9" t="45505" r="75201" b="28863"/>
          <a:stretch/>
        </p:blipFill>
        <p:spPr>
          <a:xfrm>
            <a:off x="4882041" y="1058420"/>
            <a:ext cx="81780" cy="1424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F67AD96-578E-4248-9958-607D9820D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95" y="869640"/>
            <a:ext cx="271061" cy="389506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482A726-F788-A348-97E3-6405A8B0E663}"/>
              </a:ext>
            </a:extLst>
          </p:cNvPr>
          <p:cNvSpPr/>
          <p:nvPr/>
        </p:nvSpPr>
        <p:spPr>
          <a:xfrm>
            <a:off x="5380341" y="859332"/>
            <a:ext cx="29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88A1BB-ED2C-9249-8174-15B8C28CED30}"/>
              </a:ext>
            </a:extLst>
          </p:cNvPr>
          <p:cNvSpPr/>
          <p:nvPr/>
        </p:nvSpPr>
        <p:spPr>
          <a:xfrm>
            <a:off x="3921220" y="819052"/>
            <a:ext cx="523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vs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406186D-510C-B044-8152-93E510C72AFE}"/>
              </a:ext>
            </a:extLst>
          </p:cNvPr>
          <p:cNvCxnSpPr/>
          <p:nvPr/>
        </p:nvCxnSpPr>
        <p:spPr>
          <a:xfrm>
            <a:off x="3214671" y="2075214"/>
            <a:ext cx="0" cy="363384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2055BF-4354-DD47-B2BB-C8325F0C5E8A}"/>
              </a:ext>
            </a:extLst>
          </p:cNvPr>
          <p:cNvSpPr/>
          <p:nvPr/>
        </p:nvSpPr>
        <p:spPr>
          <a:xfrm>
            <a:off x="3358235" y="2863209"/>
            <a:ext cx="3356358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C.I. (percentile)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-3.963, -0.669)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C.I. (Normal)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-3.872, -0.813)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B1F21D-63D6-5044-A775-0C379B3AF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82"/>
          <a:stretch/>
        </p:blipFill>
        <p:spPr>
          <a:xfrm>
            <a:off x="6996390" y="1259146"/>
            <a:ext cx="4442306" cy="5109055"/>
          </a:xfrm>
          <a:prstGeom prst="rect">
            <a:avLst/>
          </a:prstGeom>
        </p:spPr>
      </p:pic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EB4AE963-8E69-1849-8AEC-58283DD45BF7}"/>
              </a:ext>
            </a:extLst>
          </p:cNvPr>
          <p:cNvCxnSpPr/>
          <p:nvPr/>
        </p:nvCxnSpPr>
        <p:spPr>
          <a:xfrm>
            <a:off x="3136603" y="2075214"/>
            <a:ext cx="0" cy="3633849"/>
          </a:xfrm>
          <a:prstGeom prst="line">
            <a:avLst/>
          </a:prstGeom>
          <a:ln w="1905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72A8696E-2D22-6742-B406-E73228095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3" t="30608" r="80581" b="31911"/>
          <a:stretch/>
        </p:blipFill>
        <p:spPr>
          <a:xfrm>
            <a:off x="7094504" y="3564127"/>
            <a:ext cx="218715" cy="2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722" y="2653600"/>
            <a:ext cx="4548167" cy="707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9BC409-00E1-CF4F-A8CF-35509AB9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538" y="1549670"/>
            <a:ext cx="419100" cy="4826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4A02D-AEB8-0245-898A-CD4CD4122C30}"/>
              </a:ext>
            </a:extLst>
          </p:cNvPr>
          <p:cNvSpPr/>
          <p:nvPr/>
        </p:nvSpPr>
        <p:spPr>
          <a:xfrm>
            <a:off x="1764493" y="1560423"/>
            <a:ext cx="855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Probability that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normal group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have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lesser score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than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group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B7C08F-09A7-8941-8AD0-96648F629510}"/>
              </a:ext>
            </a:extLst>
          </p:cNvPr>
          <p:cNvSpPr/>
          <p:nvPr/>
        </p:nvSpPr>
        <p:spPr>
          <a:xfrm>
            <a:off x="3819459" y="3429976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Model (2-SVM vs MSVM)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간 독립성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910" y="2764786"/>
            <a:ext cx="2120900" cy="50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20C55F-A23F-294E-A462-99705D70C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428" y="4829010"/>
            <a:ext cx="7940922" cy="14856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D134CC-52B3-1246-A8AF-6E6422B8A857}"/>
              </a:ext>
            </a:extLst>
          </p:cNvPr>
          <p:cNvSpPr/>
          <p:nvPr/>
        </p:nvSpPr>
        <p:spPr>
          <a:xfrm>
            <a:off x="468105" y="4298687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=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354542-5F92-844B-8F61-E990C5DEE763}"/>
              </a:ext>
            </a:extLst>
          </p:cNvPr>
          <p:cNvSpPr/>
          <p:nvPr/>
        </p:nvSpPr>
        <p:spPr>
          <a:xfrm>
            <a:off x="468105" y="5355828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010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57" y="1382528"/>
            <a:ext cx="3862305" cy="601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542" y="1467399"/>
            <a:ext cx="1801070" cy="4313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51A78D-F16C-7441-8F81-7DD333FB8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336" y="2233257"/>
            <a:ext cx="5628437" cy="11437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6D1E7C-6D65-0049-9FFF-A896C99EA5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115"/>
          <a:stretch/>
        </p:blipFill>
        <p:spPr>
          <a:xfrm>
            <a:off x="1069303" y="3885035"/>
            <a:ext cx="6771911" cy="21374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E1A8A6-9864-424A-9F9B-7854277C1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687" y="2408259"/>
            <a:ext cx="685800" cy="533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F87B0A-20BF-6C4E-B495-E78266F80163}"/>
              </a:ext>
            </a:extLst>
          </p:cNvPr>
          <p:cNvSpPr/>
          <p:nvPr/>
        </p:nvSpPr>
        <p:spPr>
          <a:xfrm>
            <a:off x="6919878" y="4271998"/>
            <a:ext cx="3764401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Delong’s test: Sample 1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개에 대한 결과</a:t>
            </a:r>
            <a:endParaRPr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=&gt; </a:t>
            </a:r>
            <a:r>
              <a:rPr lang="en-US" altLang="ko-KR" sz="16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Delong’s bootstrap test</a:t>
            </a:r>
          </a:p>
        </p:txBody>
      </p:sp>
    </p:spTree>
    <p:extLst>
      <p:ext uri="{BB962C8B-B14F-4D97-AF65-F5344CB8AC3E}">
        <p14:creationId xmlns:p14="http://schemas.microsoft.com/office/powerpoint/2010/main" val="30055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D40EF3-B47F-5E4D-8C93-DE7ABCFDFF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05"/>
          <a:stretch/>
        </p:blipFill>
        <p:spPr>
          <a:xfrm>
            <a:off x="433158" y="1481903"/>
            <a:ext cx="4613855" cy="5013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BB15B9-6385-1448-93EA-A5DAE793B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0" t="-207" r="59799" b="207"/>
          <a:stretch/>
        </p:blipFill>
        <p:spPr>
          <a:xfrm>
            <a:off x="2190377" y="813950"/>
            <a:ext cx="1483505" cy="5559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D34E7A-4ABA-6D4F-B9BA-8474598AA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469"/>
          <a:stretch/>
        </p:blipFill>
        <p:spPr>
          <a:xfrm>
            <a:off x="4526073" y="809157"/>
            <a:ext cx="1483505" cy="5559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86B7969-6720-334E-A5FF-E0E48710C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9" t="45505" r="75201" b="28863"/>
          <a:stretch/>
        </p:blipFill>
        <p:spPr>
          <a:xfrm>
            <a:off x="4882041" y="1058420"/>
            <a:ext cx="81780" cy="1424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A1A0B8-9A75-7847-89DB-92BB3050A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95" y="869640"/>
            <a:ext cx="271061" cy="38950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DA2A27-C034-CB46-BF55-0F521100293D}"/>
              </a:ext>
            </a:extLst>
          </p:cNvPr>
          <p:cNvSpPr/>
          <p:nvPr/>
        </p:nvSpPr>
        <p:spPr>
          <a:xfrm>
            <a:off x="5380341" y="859332"/>
            <a:ext cx="296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&lt;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B9D322-B2A8-7949-B547-70473E8C5CFC}"/>
              </a:ext>
            </a:extLst>
          </p:cNvPr>
          <p:cNvSpPr/>
          <p:nvPr/>
        </p:nvSpPr>
        <p:spPr>
          <a:xfrm>
            <a:off x="3921220" y="819052"/>
            <a:ext cx="523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400" dirty="0">
                <a:latin typeface="Dotum" panose="020B0600000101010101" pitchFamily="34" charset="-127"/>
                <a:ea typeface="Dotum" panose="020B0600000101010101" pitchFamily="34" charset="-127"/>
              </a:rPr>
              <a:t>vs</a:t>
            </a:r>
            <a:endParaRPr lang="ko-Kore-KR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FD40F0-F636-5240-92F5-2D0A3268726C}"/>
              </a:ext>
            </a:extLst>
          </p:cNvPr>
          <p:cNvSpPr/>
          <p:nvPr/>
        </p:nvSpPr>
        <p:spPr>
          <a:xfrm>
            <a:off x="4062077" y="2909362"/>
            <a:ext cx="3356358" cy="156966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C.I. (percentile)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-5.021, -2.124)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95% C.I. (Normal)</a:t>
            </a:r>
          </a:p>
          <a:p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 </a:t>
            </a:r>
            <a:r>
              <a:rPr lang="en-US" altLang="ko-KR" sz="1600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rgbClr val="0070C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-4.821, -2.265)</a:t>
            </a:r>
          </a:p>
          <a:p>
            <a:endParaRPr lang="en-US" altLang="ko-KR" sz="16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F0350B1-282B-174C-AFE2-749047CEE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51"/>
          <a:stretch/>
        </p:blipFill>
        <p:spPr>
          <a:xfrm>
            <a:off x="7760676" y="1280717"/>
            <a:ext cx="4175605" cy="50139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C88326-50A6-014A-A5E1-A6CAF693E9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3" t="30608" r="80581" b="31911"/>
          <a:stretch/>
        </p:blipFill>
        <p:spPr>
          <a:xfrm>
            <a:off x="3486383" y="1593178"/>
            <a:ext cx="218715" cy="21283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818D44-B698-1546-9BAC-F630FA7248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3" t="30608" r="80581" b="31911"/>
          <a:stretch/>
        </p:blipFill>
        <p:spPr>
          <a:xfrm>
            <a:off x="2739674" y="6222992"/>
            <a:ext cx="218715" cy="212831"/>
          </a:xfrm>
          <a:prstGeom prst="rect">
            <a:avLst/>
          </a:prstGeom>
        </p:spPr>
      </p:pic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8D845047-CD4D-D040-A86F-31C86D95C8BE}"/>
              </a:ext>
            </a:extLst>
          </p:cNvPr>
          <p:cNvCxnSpPr/>
          <p:nvPr/>
        </p:nvCxnSpPr>
        <p:spPr>
          <a:xfrm>
            <a:off x="3482938" y="1992087"/>
            <a:ext cx="0" cy="3633849"/>
          </a:xfrm>
          <a:prstGeom prst="line">
            <a:avLst/>
          </a:prstGeom>
          <a:ln w="19050"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74FB0D25-E2CA-F74D-A60B-23BF8B75DBE5}"/>
              </a:ext>
            </a:extLst>
          </p:cNvPr>
          <p:cNvCxnSpPr/>
          <p:nvPr/>
        </p:nvCxnSpPr>
        <p:spPr>
          <a:xfrm>
            <a:off x="3515022" y="1992087"/>
            <a:ext cx="0" cy="363384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FB654-53DD-9741-BA1B-C3F7C4F42775}"/>
              </a:ext>
            </a:extLst>
          </p:cNvPr>
          <p:cNvSpPr/>
          <p:nvPr/>
        </p:nvSpPr>
        <p:spPr>
          <a:xfrm>
            <a:off x="175910" y="784270"/>
            <a:ext cx="9914365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/>
              </a:rPr>
              <a:t>GUIDE:</a:t>
            </a:r>
            <a:r>
              <a:rPr lang="ko-KR" altLang="en-US" b="1" dirty="0">
                <a:latin typeface="12롯데마트드림Medium"/>
              </a:rPr>
              <a:t> </a:t>
            </a:r>
            <a:r>
              <a:rPr lang="en-US" altLang="ko-KR" b="1" dirty="0">
                <a:latin typeface="12롯데마트드림Medium"/>
              </a:rPr>
              <a:t>univariate split tree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BB64C-C7B1-4F47-832D-B50AF365AE4A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5C3D491-FA99-8D47-850F-A22866FC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7096404" y="6068644"/>
            <a:ext cx="2188345" cy="3090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6710503" y="630815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vs others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B1A85A-82B0-9942-8741-FEBCD4BA3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21" y="796896"/>
            <a:ext cx="7396193" cy="549862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2B189D-9983-9342-83FE-84EAC1749B39}"/>
              </a:ext>
            </a:extLst>
          </p:cNvPr>
          <p:cNvSpPr/>
          <p:nvPr/>
        </p:nvSpPr>
        <p:spPr>
          <a:xfrm>
            <a:off x="291749" y="17107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latin typeface="CMR9"/>
              </a:rPr>
              <a:t>Each node shows</a:t>
            </a:r>
            <a:br>
              <a:rPr lang="en" altLang="ko-Kore-KR" dirty="0">
                <a:latin typeface="CMR9"/>
              </a:rPr>
            </a:br>
            <a:r>
              <a:rPr lang="en" altLang="ko-Kore-KR" dirty="0">
                <a:latin typeface="CMR9"/>
              </a:rPr>
              <a:t>- the predicted value,</a:t>
            </a:r>
            <a:br>
              <a:rPr lang="en" altLang="ko-Kore-KR" dirty="0">
                <a:latin typeface="CMR9"/>
              </a:rPr>
            </a:br>
            <a:r>
              <a:rPr lang="en" altLang="ko-Kore-KR" dirty="0">
                <a:latin typeface="CMR9"/>
              </a:rPr>
              <a:t>- the percentage of observations in the node. 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15616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AC3FDE-5828-5347-BD2D-BF5D1FE2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39" y="805735"/>
            <a:ext cx="9830334" cy="53085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0BB64C-C7B1-4F47-832D-B50AF365AE4A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594102" y="6075651"/>
            <a:ext cx="2188345" cy="3090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115BD6-7850-064D-BB9D-F391051E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44992" y="6468469"/>
            <a:ext cx="1037546" cy="3090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4AD095-E49E-BE49-A3D1-9991AF86BE36}"/>
              </a:ext>
            </a:extLst>
          </p:cNvPr>
          <p:cNvSpPr/>
          <p:nvPr/>
        </p:nvSpPr>
        <p:spPr>
          <a:xfrm>
            <a:off x="5121756" y="1358910"/>
            <a:ext cx="1634644" cy="22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5359329" y="626354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</a:t>
            </a:r>
            <a:r>
              <a:rPr lang="en-US" altLang="ko-KR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 others</a:t>
            </a:r>
            <a:endParaRPr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6900C8-63B7-6441-8E89-261C7DE82997}"/>
              </a:ext>
            </a:extLst>
          </p:cNvPr>
          <p:cNvSpPr/>
          <p:nvPr/>
        </p:nvSpPr>
        <p:spPr>
          <a:xfrm>
            <a:off x="4279900" y="1896517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C5</a:t>
            </a:r>
            <a:endParaRPr lang="ko-Kore-KR" altLang="en-US" sz="1600" dirty="0">
              <a:solidFill>
                <a:srgbClr val="C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FC0AE5-1094-FD49-9BFA-237307F00586}"/>
              </a:ext>
            </a:extLst>
          </p:cNvPr>
          <p:cNvSpPr/>
          <p:nvPr/>
        </p:nvSpPr>
        <p:spPr>
          <a:xfrm>
            <a:off x="2505556" y="2089101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C90F90-432C-9848-9235-5124A673829D}"/>
              </a:ext>
            </a:extLst>
          </p:cNvPr>
          <p:cNvSpPr/>
          <p:nvPr/>
        </p:nvSpPr>
        <p:spPr>
          <a:xfrm>
            <a:off x="7617626" y="2078365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FD98F2-6673-A341-82FA-E6DDAE27AD7D}"/>
              </a:ext>
            </a:extLst>
          </p:cNvPr>
          <p:cNvSpPr/>
          <p:nvPr/>
        </p:nvSpPr>
        <p:spPr>
          <a:xfrm>
            <a:off x="9420705" y="2065794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ITIH4</a:t>
            </a:r>
            <a:endParaRPr lang="ko-Kore-KR" altLang="en-US" sz="1600" dirty="0">
              <a:solidFill>
                <a:srgbClr val="C0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F995B7-6915-874D-9EAF-DA50DD921D04}"/>
              </a:ext>
            </a:extLst>
          </p:cNvPr>
          <p:cNvSpPr/>
          <p:nvPr/>
        </p:nvSpPr>
        <p:spPr>
          <a:xfrm>
            <a:off x="1490708" y="2774267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828396-DD7A-8F43-AD0F-72076C4F3105}"/>
              </a:ext>
            </a:extLst>
          </p:cNvPr>
          <p:cNvSpPr/>
          <p:nvPr/>
        </p:nvSpPr>
        <p:spPr>
          <a:xfrm>
            <a:off x="837991" y="2530383"/>
            <a:ext cx="665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IFRD1</a:t>
            </a:r>
            <a:endParaRPr lang="ko-Kore-KR" altLang="en-US" sz="1600" dirty="0">
              <a:solidFill>
                <a:srgbClr val="C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E351B9-F10E-9E4C-92A5-59097AFE56C6}"/>
              </a:ext>
            </a:extLst>
          </p:cNvPr>
          <p:cNvSpPr/>
          <p:nvPr/>
        </p:nvSpPr>
        <p:spPr>
          <a:xfrm>
            <a:off x="3584985" y="2772366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EEE0EF-D8A8-D74E-9E8D-A89070DDD2E8}"/>
              </a:ext>
            </a:extLst>
          </p:cNvPr>
          <p:cNvSpPr/>
          <p:nvPr/>
        </p:nvSpPr>
        <p:spPr>
          <a:xfrm>
            <a:off x="4427458" y="3452751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52157B-D805-2A4D-9A0F-2C54565CE328}"/>
              </a:ext>
            </a:extLst>
          </p:cNvPr>
          <p:cNvSpPr/>
          <p:nvPr/>
        </p:nvSpPr>
        <p:spPr>
          <a:xfrm>
            <a:off x="8297501" y="2772237"/>
            <a:ext cx="1774344" cy="196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9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/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4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74290" y="2845599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9442" y="3127282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/>
        </p:nvGraphicFramePr>
        <p:xfrm>
          <a:off x="1299804" y="2329206"/>
          <a:ext cx="9082746" cy="227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MBL2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0.823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0.942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0.879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0.968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0.890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0.971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0.912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1299804" y="1865962"/>
          <a:ext cx="9082747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2925254119"/>
                    </a:ext>
                  </a:extLst>
                </a:gridCol>
                <a:gridCol w="736440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38377900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97783224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60210049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32966181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431677044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</a:t>
                      </a:r>
                    </a:p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3440149" y="494446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</p:spTree>
    <p:extLst>
      <p:ext uri="{BB962C8B-B14F-4D97-AF65-F5344CB8AC3E}">
        <p14:creationId xmlns:p14="http://schemas.microsoft.com/office/powerpoint/2010/main" val="2818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training: 2-class: PDAC vs others / multi-class: PDAC vs PB,NL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test AUC: PDAC vs PB, NL (others)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성능 향상이 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유의미한가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7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Summary of peptides &amp; proteins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9678727" y="1931410"/>
            <a:ext cx="2892949" cy="359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Unsuitable for kit</a:t>
            </a:r>
          </a:p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Suitable for kit but negatively correlated</a:t>
            </a:r>
          </a:p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800" dirty="0">
                <a:latin typeface="12롯데마트드림Medium"/>
              </a:rPr>
              <a:t>Suitable for kit and </a:t>
            </a:r>
          </a:p>
          <a:p>
            <a:r>
              <a:rPr lang="en-US" altLang="ko-KR" sz="1800" dirty="0">
                <a:latin typeface="12롯데마트드림Medium"/>
              </a:rPr>
              <a:t>positively correlated</a:t>
            </a:r>
          </a:p>
          <a:p>
            <a:endParaRPr lang="en-US" altLang="ko-KR" sz="1800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0509261-6300-4D4A-A8CE-047CFBA446CF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3714991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929B99D-185C-CC41-9C74-01BFB3ED3978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2320199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17B2C89-6D22-2444-97E0-156AD4613AE2}"/>
              </a:ext>
            </a:extLst>
          </p:cNvPr>
          <p:cNvGraphicFramePr>
            <a:graphicFrameLocks noGrp="1"/>
          </p:cNvGraphicFramePr>
          <p:nvPr/>
        </p:nvGraphicFramePr>
        <p:xfrm>
          <a:off x="8921596" y="2976925"/>
          <a:ext cx="456244" cy="2782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6244">
                  <a:extLst>
                    <a:ext uri="{9D8B030D-6E8A-4147-A177-3AD203B41FA5}">
                      <a16:colId xmlns:a16="http://schemas.microsoft.com/office/drawing/2014/main" val="3349167091"/>
                    </a:ext>
                  </a:extLst>
                </a:gridCol>
              </a:tblGrid>
              <a:tr h="278218">
                <a:tc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73002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34EBF611-E3CD-CA47-8623-E37EF30F7DCE}"/>
              </a:ext>
            </a:extLst>
          </p:cNvPr>
          <p:cNvSpPr txBox="1">
            <a:spLocks/>
          </p:cNvSpPr>
          <p:nvPr/>
        </p:nvSpPr>
        <p:spPr>
          <a:xfrm>
            <a:off x="9102259" y="3077145"/>
            <a:ext cx="2892949" cy="359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>
              <a:latin typeface="12롯데마트드림Medium"/>
            </a:endParaRPr>
          </a:p>
          <a:p>
            <a:r>
              <a:rPr lang="en-US" altLang="ko-KR" sz="1400" dirty="0">
                <a:latin typeface="12롯데마트드림Medium"/>
              </a:rPr>
              <a:t>Sign of Correlation was determined by </a:t>
            </a:r>
            <a:r>
              <a:rPr lang="en-US" altLang="ko-KR" sz="1400" b="1" dirty="0">
                <a:latin typeface="12롯데마트드림Medium"/>
              </a:rPr>
              <a:t>single logistic regression</a:t>
            </a:r>
          </a:p>
          <a:p>
            <a:endParaRPr lang="en-US" altLang="ko-KR" sz="1800" b="1" dirty="0">
              <a:latin typeface="12롯데마트드림Medium"/>
            </a:endParaRPr>
          </a:p>
          <a:p>
            <a:endParaRPr lang="en-US" altLang="ko-KR" sz="1800" b="1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E9129C1E-3295-1E4B-BCA9-BA511000FDF7}"/>
              </a:ext>
            </a:extLst>
          </p:cNvPr>
          <p:cNvGraphicFramePr>
            <a:graphicFrameLocks noGrp="1"/>
          </p:cNvGraphicFramePr>
          <p:nvPr/>
        </p:nvGraphicFramePr>
        <p:xfrm>
          <a:off x="450289" y="744063"/>
          <a:ext cx="2768600" cy="5984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20" name="표 8">
            <a:extLst>
              <a:ext uri="{FF2B5EF4-FFF2-40B4-BE49-F238E27FC236}">
                <a16:creationId xmlns:a16="http://schemas.microsoft.com/office/drawing/2014/main" id="{0C5EC62B-DFB8-B343-A3C9-7DF8BF66990C}"/>
              </a:ext>
            </a:extLst>
          </p:cNvPr>
          <p:cNvGraphicFramePr>
            <a:graphicFrameLocks noGrp="1"/>
          </p:cNvGraphicFramePr>
          <p:nvPr/>
        </p:nvGraphicFramePr>
        <p:xfrm>
          <a:off x="3218889" y="744063"/>
          <a:ext cx="2768600" cy="577080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3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51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6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01294699"/>
                  </a:ext>
                </a:extLst>
              </a:tr>
            </a:tbl>
          </a:graphicData>
        </a:graphic>
      </p:graphicFrame>
      <p:graphicFrame>
        <p:nvGraphicFramePr>
          <p:cNvPr id="22" name="표 8">
            <a:extLst>
              <a:ext uri="{FF2B5EF4-FFF2-40B4-BE49-F238E27FC236}">
                <a16:creationId xmlns:a16="http://schemas.microsoft.com/office/drawing/2014/main" id="{68BC9A4F-626C-524B-93D3-9C2D5ACDDCE2}"/>
              </a:ext>
            </a:extLst>
          </p:cNvPr>
          <p:cNvGraphicFramePr>
            <a:graphicFrameLocks noGrp="1"/>
          </p:cNvGraphicFramePr>
          <p:nvPr/>
        </p:nvGraphicFramePr>
        <p:xfrm>
          <a:off x="5987489" y="746721"/>
          <a:ext cx="2768600" cy="490481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Peptide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Gene</a:t>
                      </a:r>
                      <a:endParaRPr lang="ko-Kore-KR" alt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9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9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6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6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904955" y="954897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77"/>
          <a:stretch/>
        </p:blipFill>
        <p:spPr>
          <a:xfrm>
            <a:off x="7615241" y="1031371"/>
            <a:ext cx="1689100" cy="4290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64"/>
          <a:stretch/>
        </p:blipFill>
        <p:spPr>
          <a:xfrm>
            <a:off x="5850725" y="1031371"/>
            <a:ext cx="1765300" cy="42907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892"/>
          <a:stretch/>
        </p:blipFill>
        <p:spPr>
          <a:xfrm>
            <a:off x="2357986" y="970395"/>
            <a:ext cx="1676400" cy="4315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46"/>
          <a:stretch/>
        </p:blipFill>
        <p:spPr>
          <a:xfrm>
            <a:off x="4106235" y="1007114"/>
            <a:ext cx="1701266" cy="4315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25"/>
          <a:stretch/>
        </p:blipFill>
        <p:spPr>
          <a:xfrm>
            <a:off x="9599660" y="3049232"/>
            <a:ext cx="635000" cy="7167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2609072" y="5456474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4358562" y="545647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6041787" y="5453033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7963742" y="5463965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717EB1-8596-0143-9D7A-9D9AE1315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268" y="2053834"/>
            <a:ext cx="7011073" cy="1272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161E2F-918A-2D48-93F4-FB4D75C36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9041839" y="3642089"/>
            <a:ext cx="112296" cy="47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556391" y="704732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2249066" y="3326311"/>
            <a:ext cx="7164453" cy="10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E16FB1-248F-5740-AB41-F1C3919FB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7309452" y="3614177"/>
            <a:ext cx="112296" cy="4706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E10BFD-78A6-C344-A29B-95390CD3B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5534622" y="3584032"/>
            <a:ext cx="112296" cy="470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0C3076F-477B-CA4B-9FBD-B6CD32DA2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3790132" y="3575057"/>
            <a:ext cx="112296" cy="4706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F686A1-6E24-ED4C-BFEE-7A606C14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9" t="8694" r="78653" b="73875"/>
          <a:stretch/>
        </p:blipFill>
        <p:spPr>
          <a:xfrm>
            <a:off x="2218184" y="1028450"/>
            <a:ext cx="7381476" cy="1075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A704FC-83FA-D143-A2A2-955D486E3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86" b="22242"/>
          <a:stretch/>
        </p:blipFill>
        <p:spPr>
          <a:xfrm>
            <a:off x="9599660" y="3781934"/>
            <a:ext cx="635000" cy="190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2682F-D63E-2542-A338-0D92956F2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65" t="50247" r="46898" b="36681"/>
          <a:stretch/>
        </p:blipFill>
        <p:spPr>
          <a:xfrm>
            <a:off x="9681811" y="3575057"/>
            <a:ext cx="254869" cy="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12416</TotalTime>
  <Words>3229</Words>
  <Application>Microsoft Macintosh PowerPoint</Application>
  <PresentationFormat>와이드스크린</PresentationFormat>
  <Paragraphs>1624</Paragraphs>
  <Slides>53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7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CMR9</vt:lpstr>
      <vt:lpstr>Dotum</vt:lpstr>
      <vt:lpstr>맑은 고딕</vt:lpstr>
      <vt:lpstr>NanumBarunGothicOTF</vt:lpstr>
      <vt:lpstr>NanumMyeongjo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70</cp:revision>
  <dcterms:created xsi:type="dcterms:W3CDTF">2021-07-25T23:13:45Z</dcterms:created>
  <dcterms:modified xsi:type="dcterms:W3CDTF">2022-05-16T00:31:37Z</dcterms:modified>
</cp:coreProperties>
</file>